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8229600" cx="14630400"/>
  <p:notesSz cx="8229600" cy="14630400"/>
  <p:embeddedFontLst>
    <p:embeddedFont>
      <p:font typeface="DM Sans Medium"/>
      <p:regular r:id="rId12"/>
      <p:bold r:id="rId13"/>
      <p:italic r:id="rId14"/>
      <p:boldItalic r:id="rId15"/>
    </p:embeddedFont>
    <p:embeddedFont>
      <p:font typeface="Inter"/>
      <p:regular r:id="rId16"/>
      <p:bold r:id="rId17"/>
      <p:italic r:id="rId18"/>
      <p:boldItalic r:id="rId19"/>
    </p:embeddedFont>
    <p:embeddedFont>
      <p:font typeface="DM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4" roundtripDataSignature="AMtx7mjWWY9EZSdzxfQx22/pDLA60yEwT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DMSans-regular.fntdata"/><Relationship Id="rId11" Type="http://schemas.openxmlformats.org/officeDocument/2006/relationships/slide" Target="slides/slide7.xml"/><Relationship Id="rId22" Type="http://schemas.openxmlformats.org/officeDocument/2006/relationships/font" Target="fonts/DMSans-italic.fntdata"/><Relationship Id="rId10" Type="http://schemas.openxmlformats.org/officeDocument/2006/relationships/slide" Target="slides/slide6.xml"/><Relationship Id="rId21" Type="http://schemas.openxmlformats.org/officeDocument/2006/relationships/font" Target="fonts/DMSans-bold.fntdata"/><Relationship Id="rId13" Type="http://schemas.openxmlformats.org/officeDocument/2006/relationships/font" Target="fonts/DMSansMedium-bold.fntdata"/><Relationship Id="rId24" Type="http://customschemas.google.com/relationships/presentationmetadata" Target="metadata"/><Relationship Id="rId12" Type="http://schemas.openxmlformats.org/officeDocument/2006/relationships/font" Target="fonts/DMSansMedium-regular.fntdata"/><Relationship Id="rId23" Type="http://schemas.openxmlformats.org/officeDocument/2006/relationships/font" Target="fonts/DMSans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DMSansMedium-boldItalic.fntdata"/><Relationship Id="rId14" Type="http://schemas.openxmlformats.org/officeDocument/2006/relationships/font" Target="fonts/DMSansMedium-italic.fntdata"/><Relationship Id="rId17" Type="http://schemas.openxmlformats.org/officeDocument/2006/relationships/font" Target="fonts/Inter-bold.fntdata"/><Relationship Id="rId16" Type="http://schemas.openxmlformats.org/officeDocument/2006/relationships/font" Target="fonts/Inter-regular.fntdata"/><Relationship Id="rId5" Type="http://schemas.openxmlformats.org/officeDocument/2006/relationships/slide" Target="slides/slide1.xml"/><Relationship Id="rId19" Type="http://schemas.openxmlformats.org/officeDocument/2006/relationships/font" Target="fonts/Inter-boldItalic.fntdata"/><Relationship Id="rId6" Type="http://schemas.openxmlformats.org/officeDocument/2006/relationships/slide" Target="slides/slide2.xml"/><Relationship Id="rId18" Type="http://schemas.openxmlformats.org/officeDocument/2006/relationships/font" Target="fonts/Inter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6.png>
</file>

<file path=ppt/media/image7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3857a9d61a1_0_118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g3857a9d61a1_0_118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3857a9d61a1_0_172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g3857a9d61a1_0_172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857a9d61a1_0_112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g3857a9d61a1_0_112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857a9d61a1_0_225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g3857a9d61a1_0_225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857a9d61a1_0_106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g3857a9d61a1_0_106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857a9d61a1_0_193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g3857a9d61a1_0_193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859340d8e6_0_4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3859340d8e6_0_4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3857a9d61a1_0_84"/>
          <p:cNvSpPr txBox="1"/>
          <p:nvPr>
            <p:ph type="ctrTitle"/>
          </p:nvPr>
        </p:nvSpPr>
        <p:spPr>
          <a:xfrm>
            <a:off x="1828800" y="1346836"/>
            <a:ext cx="10972800" cy="2865300"/>
          </a:xfrm>
          <a:prstGeom prst="rect">
            <a:avLst/>
          </a:prstGeom>
          <a:noFill/>
          <a:ln>
            <a:noFill/>
          </a:ln>
        </p:spPr>
        <p:txBody>
          <a:bodyPr anchorCtr="0" anchor="b" bIns="54850" lIns="109700" spcFirstLastPara="1" rIns="109700" wrap="square" tIns="5485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alibri"/>
              <a:buChar char="●"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37" name="Google Shape;37;g3857a9d61a1_0_84"/>
          <p:cNvSpPr txBox="1"/>
          <p:nvPr>
            <p:ph idx="1" type="subTitle"/>
          </p:nvPr>
        </p:nvSpPr>
        <p:spPr>
          <a:xfrm>
            <a:off x="1828800" y="4322446"/>
            <a:ext cx="10972800" cy="19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normAutofit/>
          </a:bodyPr>
          <a:lstStyle>
            <a:lvl1pPr lvl="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sz="2900"/>
            </a:lvl1pPr>
            <a:lvl2pPr lvl="1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/>
            </a:lvl3pPr>
            <a:lvl4pPr lvl="3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/>
            </a:lvl4pPr>
            <a:lvl5pPr lvl="4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/>
            </a:lvl6pPr>
            <a:lvl7pPr lvl="6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/>
            </a:lvl7pPr>
            <a:lvl8pPr lvl="7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/>
            </a:lvl8pPr>
            <a:lvl9pPr lvl="8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/>
            </a:lvl9pPr>
          </a:lstStyle>
          <a:p/>
        </p:txBody>
      </p:sp>
      <p:sp>
        <p:nvSpPr>
          <p:cNvPr id="38" name="Google Shape;38;g3857a9d61a1_0_84"/>
          <p:cNvSpPr txBox="1"/>
          <p:nvPr>
            <p:ph idx="10" type="dt"/>
          </p:nvPr>
        </p:nvSpPr>
        <p:spPr>
          <a:xfrm>
            <a:off x="1005840" y="7627620"/>
            <a:ext cx="32919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4850" lIns="109700" spcFirstLastPara="1" rIns="109700" wrap="square" tIns="54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39" name="Google Shape;39;g3857a9d61a1_0_84"/>
          <p:cNvSpPr txBox="1"/>
          <p:nvPr>
            <p:ph idx="11" type="ftr"/>
          </p:nvPr>
        </p:nvSpPr>
        <p:spPr>
          <a:xfrm>
            <a:off x="4846320" y="7627620"/>
            <a:ext cx="49377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4850" lIns="109700" spcFirstLastPara="1" rIns="109700" wrap="square" tIns="54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40" name="Google Shape;40;g3857a9d61a1_0_84"/>
          <p:cNvSpPr txBox="1"/>
          <p:nvPr>
            <p:ph idx="12" type="sldNum"/>
          </p:nvPr>
        </p:nvSpPr>
        <p:spPr>
          <a:xfrm>
            <a:off x="10332720" y="7627620"/>
            <a:ext cx="32919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4850" lIns="109700" spcFirstLastPara="1" rIns="109700" wrap="square" tIns="54850">
            <a:noAutofit/>
          </a:bodyPr>
          <a:lstStyle>
            <a:lvl1pPr indent="0" lvl="0" marL="0" algn="r">
              <a:spcBef>
                <a:spcPts val="0"/>
              </a:spcBef>
              <a:buNone/>
              <a:defRPr sz="1700"/>
            </a:lvl1pPr>
            <a:lvl2pPr indent="0" lvl="1" marL="0" algn="r">
              <a:spcBef>
                <a:spcPts val="0"/>
              </a:spcBef>
              <a:buNone/>
              <a:defRPr sz="1700"/>
            </a:lvl2pPr>
            <a:lvl3pPr indent="0" lvl="2" marL="0" algn="r">
              <a:spcBef>
                <a:spcPts val="0"/>
              </a:spcBef>
              <a:buNone/>
              <a:defRPr sz="1700"/>
            </a:lvl3pPr>
            <a:lvl4pPr indent="0" lvl="3" marL="0" algn="r">
              <a:spcBef>
                <a:spcPts val="0"/>
              </a:spcBef>
              <a:buNone/>
              <a:defRPr sz="1700"/>
            </a:lvl4pPr>
            <a:lvl5pPr indent="0" lvl="4" marL="0" algn="r">
              <a:spcBef>
                <a:spcPts val="0"/>
              </a:spcBef>
              <a:buNone/>
              <a:defRPr sz="1700"/>
            </a:lvl5pPr>
            <a:lvl6pPr indent="0" lvl="5" marL="0" algn="r">
              <a:spcBef>
                <a:spcPts val="0"/>
              </a:spcBef>
              <a:buNone/>
              <a:defRPr sz="1700"/>
            </a:lvl6pPr>
            <a:lvl7pPr indent="0" lvl="6" marL="0" algn="r">
              <a:spcBef>
                <a:spcPts val="0"/>
              </a:spcBef>
              <a:buNone/>
              <a:defRPr sz="1700"/>
            </a:lvl7pPr>
            <a:lvl8pPr indent="0" lvl="7" marL="0" algn="r">
              <a:spcBef>
                <a:spcPts val="0"/>
              </a:spcBef>
              <a:buNone/>
              <a:defRPr sz="1700"/>
            </a:lvl8pPr>
            <a:lvl9pPr indent="0" lvl="8" marL="0" algn="r">
              <a:spcBef>
                <a:spcPts val="0"/>
              </a:spcBef>
              <a:buNone/>
              <a:defRPr sz="17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Relationship Id="rId4" Type="http://schemas.openxmlformats.org/officeDocument/2006/relationships/image" Target="../media/image6.png"/><Relationship Id="rId5" Type="http://schemas.openxmlformats.org/officeDocument/2006/relationships/image" Target="../media/image12.png"/><Relationship Id="rId6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8282F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5" name="Google Shape;45;g3857a9d61a1_0_1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g3857a9d61a1_0_118"/>
          <p:cNvSpPr/>
          <p:nvPr/>
        </p:nvSpPr>
        <p:spPr>
          <a:xfrm>
            <a:off x="6280190" y="1658183"/>
            <a:ext cx="7556400" cy="21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9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50"/>
              <a:buFont typeface="DM Sans Medium"/>
              <a:buNone/>
            </a:pPr>
            <a:r>
              <a:rPr b="0" i="0" lang="en-US" sz="13350" u="none" cap="none" strike="noStrike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OptiMeal</a:t>
            </a:r>
            <a:endParaRPr b="0" i="0" sz="13350" u="none" cap="none" strike="noStrike"/>
          </a:p>
        </p:txBody>
      </p:sp>
      <p:sp>
        <p:nvSpPr>
          <p:cNvPr id="47" name="Google Shape;47;g3857a9d61a1_0_118"/>
          <p:cNvSpPr/>
          <p:nvPr/>
        </p:nvSpPr>
        <p:spPr>
          <a:xfrm>
            <a:off x="6280190" y="4124801"/>
            <a:ext cx="75564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Inter"/>
              <a:buNone/>
            </a:pPr>
            <a:r>
              <a:rPr b="0" i="0" lang="en-US" sz="25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Tu Asistente Nutricional Personal</a:t>
            </a:r>
            <a:endParaRPr b="0" i="0" sz="2500" u="none" cap="none" strike="noStrike"/>
          </a:p>
        </p:txBody>
      </p:sp>
      <p:pic>
        <p:nvPicPr>
          <p:cNvPr descr="http://www.duoc.cl/normasgraficas/normasgraficas/marca-duoc/6logo-fondo-transparente/fondo-transparente.png" id="48" name="Google Shape;48;g3857a9d61a1_0_1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3675" y="88075"/>
            <a:ext cx="3558850" cy="77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857a9d61a1_0_172"/>
          <p:cNvSpPr/>
          <p:nvPr/>
        </p:nvSpPr>
        <p:spPr>
          <a:xfrm>
            <a:off x="564475" y="6263997"/>
            <a:ext cx="2016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DM Sans Medium"/>
              <a:buNone/>
            </a:pPr>
            <a:r>
              <a:rPr b="1" lang="en-US" sz="200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Tomás Encina</a:t>
            </a:r>
            <a:endParaRPr b="1" i="0" sz="2000" u="none" cap="none" strike="noStrike"/>
          </a:p>
        </p:txBody>
      </p:sp>
      <p:sp>
        <p:nvSpPr>
          <p:cNvPr id="54" name="Google Shape;54;g3857a9d61a1_0_172"/>
          <p:cNvSpPr/>
          <p:nvPr/>
        </p:nvSpPr>
        <p:spPr>
          <a:xfrm>
            <a:off x="564475" y="6677144"/>
            <a:ext cx="41919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Rol en el proyecto: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Desarrollador de soluciones informáticas</a:t>
            </a:r>
            <a:endParaRPr b="0" i="0" sz="1500" u="none" cap="none" strike="noStrike"/>
          </a:p>
        </p:txBody>
      </p:sp>
      <p:sp>
        <p:nvSpPr>
          <p:cNvPr id="55" name="Google Shape;55;g3857a9d61a1_0_172"/>
          <p:cNvSpPr/>
          <p:nvPr/>
        </p:nvSpPr>
        <p:spPr>
          <a:xfrm>
            <a:off x="564475" y="7455309"/>
            <a:ext cx="4191900" cy="10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lang="en-US" sz="15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Cargo</a:t>
            </a: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5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Programador</a:t>
            </a:r>
            <a:endParaRPr b="0" i="0" sz="1500" u="none" cap="none" strike="noStrike"/>
          </a:p>
        </p:txBody>
      </p:sp>
      <p:sp>
        <p:nvSpPr>
          <p:cNvPr id="56" name="Google Shape;56;g3857a9d61a1_0_172"/>
          <p:cNvSpPr/>
          <p:nvPr/>
        </p:nvSpPr>
        <p:spPr>
          <a:xfrm>
            <a:off x="5157311" y="6263997"/>
            <a:ext cx="2016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DM Sans Medium"/>
              <a:buNone/>
            </a:pPr>
            <a:r>
              <a:rPr b="1" lang="en-US" sz="200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Francisco López</a:t>
            </a:r>
            <a:endParaRPr b="1" i="0" sz="2000" u="none" cap="none" strike="noStrike"/>
          </a:p>
        </p:txBody>
      </p:sp>
      <p:sp>
        <p:nvSpPr>
          <p:cNvPr id="57" name="Google Shape;57;g3857a9d61a1_0_172"/>
          <p:cNvSpPr/>
          <p:nvPr/>
        </p:nvSpPr>
        <p:spPr>
          <a:xfrm>
            <a:off x="5157311" y="6677144"/>
            <a:ext cx="41919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Rol en el proyecto: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5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Analista de requerimientos y arquitectura</a:t>
            </a:r>
            <a:endParaRPr b="0" i="0" sz="1500" u="none" cap="none" strike="noStrike"/>
          </a:p>
        </p:txBody>
      </p:sp>
      <p:sp>
        <p:nvSpPr>
          <p:cNvPr id="58" name="Google Shape;58;g3857a9d61a1_0_172"/>
          <p:cNvSpPr/>
          <p:nvPr/>
        </p:nvSpPr>
        <p:spPr>
          <a:xfrm>
            <a:off x="5157324" y="7455309"/>
            <a:ext cx="4191900" cy="7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lang="en-US" sz="15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Cargo</a:t>
            </a: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5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Líder de análisis y diseño</a:t>
            </a:r>
            <a:endParaRPr b="0" i="0" sz="1500" u="none" cap="none" strike="noStrike"/>
          </a:p>
        </p:txBody>
      </p:sp>
      <p:sp>
        <p:nvSpPr>
          <p:cNvPr id="59" name="Google Shape;59;g3857a9d61a1_0_172"/>
          <p:cNvSpPr/>
          <p:nvPr/>
        </p:nvSpPr>
        <p:spPr>
          <a:xfrm>
            <a:off x="9750122" y="6263993"/>
            <a:ext cx="2016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DM Sans Medium"/>
              <a:buNone/>
            </a:pPr>
            <a:r>
              <a:rPr b="1" lang="en-US" sz="200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Alonso Soto</a:t>
            </a:r>
            <a:endParaRPr b="1" i="0" sz="2000" u="none" cap="none" strike="noStrike"/>
          </a:p>
        </p:txBody>
      </p:sp>
      <p:sp>
        <p:nvSpPr>
          <p:cNvPr id="60" name="Google Shape;60;g3857a9d61a1_0_172"/>
          <p:cNvSpPr/>
          <p:nvPr/>
        </p:nvSpPr>
        <p:spPr>
          <a:xfrm>
            <a:off x="9750122" y="6615552"/>
            <a:ext cx="43308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Rol en el proyecto: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5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Coordinador de pruebas y gestión del proyecto</a:t>
            </a:r>
            <a:endParaRPr b="0" i="0" sz="1500" u="none" cap="none" strike="noStrike"/>
          </a:p>
        </p:txBody>
      </p:sp>
      <p:sp>
        <p:nvSpPr>
          <p:cNvPr id="61" name="Google Shape;61;g3857a9d61a1_0_172"/>
          <p:cNvSpPr/>
          <p:nvPr/>
        </p:nvSpPr>
        <p:spPr>
          <a:xfrm>
            <a:off x="9750172" y="7455280"/>
            <a:ext cx="4330800" cy="7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lang="en-US" sz="15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Cargo</a:t>
            </a: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5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Lider de pruebas y coordinación</a:t>
            </a:r>
            <a:endParaRPr b="0" i="0" sz="1500" u="none" cap="none" strike="noStrike"/>
          </a:p>
        </p:txBody>
      </p:sp>
      <p:sp>
        <p:nvSpPr>
          <p:cNvPr id="62" name="Google Shape;62;g3857a9d61a1_0_172"/>
          <p:cNvSpPr/>
          <p:nvPr/>
        </p:nvSpPr>
        <p:spPr>
          <a:xfrm>
            <a:off x="564475" y="443508"/>
            <a:ext cx="71643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9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150"/>
              <a:buFont typeface="DM Sans Medium"/>
              <a:buNone/>
            </a:pPr>
            <a:r>
              <a:rPr b="0" i="0" lang="en-US" sz="31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Nuestro Equipo</a:t>
            </a:r>
            <a:endParaRPr b="0" i="0" sz="3150" u="none" cap="none" strike="noStrike"/>
          </a:p>
        </p:txBody>
      </p:sp>
      <p:pic>
        <p:nvPicPr>
          <p:cNvPr id="63" name="Google Shape;63;g3857a9d61a1_0_172"/>
          <p:cNvPicPr preferRelativeResize="0"/>
          <p:nvPr/>
        </p:nvPicPr>
        <p:blipFill rotWithShape="1">
          <a:blip r:embed="rId3">
            <a:alphaModFix/>
          </a:blip>
          <a:srcRect b="0" l="17769" r="16001" t="0"/>
          <a:stretch/>
        </p:blipFill>
        <p:spPr>
          <a:xfrm>
            <a:off x="5157300" y="1691750"/>
            <a:ext cx="4191901" cy="44539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www.duoc.cl/normasgraficas/normasgraficas/marca-duoc/6logo-fondo-transparente/fondo-transparente.png" id="64" name="Google Shape;64;g3857a9d61a1_0_1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61100" y="125750"/>
            <a:ext cx="3148325" cy="683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g3857a9d61a1_0_1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80675" y="1703025"/>
            <a:ext cx="4330800" cy="445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g3857a9d61a1_0_17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5025" y="1694550"/>
            <a:ext cx="4375671" cy="4453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F8F5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1" name="Google Shape;71;g3857a9d61a1_0_1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g3857a9d61a1_0_112"/>
          <p:cNvSpPr/>
          <p:nvPr/>
        </p:nvSpPr>
        <p:spPr>
          <a:xfrm>
            <a:off x="6280190" y="779264"/>
            <a:ext cx="75564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lang="en-US" sz="3550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Descripción del Proyecto</a:t>
            </a:r>
            <a:endParaRPr b="0" i="0" sz="3550" u="none" cap="none" strike="noStrike"/>
          </a:p>
        </p:txBody>
      </p:sp>
      <p:sp>
        <p:nvSpPr>
          <p:cNvPr id="73" name="Google Shape;73;g3857a9d61a1_0_112"/>
          <p:cNvSpPr/>
          <p:nvPr/>
        </p:nvSpPr>
        <p:spPr>
          <a:xfrm>
            <a:off x="6280200" y="2168385"/>
            <a:ext cx="7556400" cy="5359500"/>
          </a:xfrm>
          <a:prstGeom prst="roundRect">
            <a:avLst>
              <a:gd fmla="val 1346" name="adj"/>
            </a:avLst>
          </a:prstGeom>
          <a:solidFill>
            <a:srgbClr val="F9F8F5"/>
          </a:solidFill>
          <a:ln cap="flat" cmpd="sng" w="30475">
            <a:solidFill>
              <a:srgbClr val="D3D1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g3857a9d61a1_0_112"/>
          <p:cNvSpPr/>
          <p:nvPr/>
        </p:nvSpPr>
        <p:spPr>
          <a:xfrm>
            <a:off x="6280200" y="2168385"/>
            <a:ext cx="121800" cy="5359500"/>
          </a:xfrm>
          <a:prstGeom prst="roundRect">
            <a:avLst>
              <a:gd fmla="val 27907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g3857a9d61a1_0_112"/>
          <p:cNvSpPr/>
          <p:nvPr/>
        </p:nvSpPr>
        <p:spPr>
          <a:xfrm>
            <a:off x="6659404" y="2425660"/>
            <a:ext cx="61407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650"/>
              <a:buFont typeface="DM Sans Medium"/>
              <a:buNone/>
            </a:pPr>
            <a:r>
              <a:rPr lang="en-US" sz="2650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Situación actual</a:t>
            </a:r>
            <a:endParaRPr b="0" i="0" sz="2650" u="none" cap="none" strike="noStrike"/>
          </a:p>
        </p:txBody>
      </p:sp>
      <p:sp>
        <p:nvSpPr>
          <p:cNvPr id="76" name="Google Shape;76;g3857a9d61a1_0_112"/>
          <p:cNvSpPr/>
          <p:nvPr/>
        </p:nvSpPr>
        <p:spPr>
          <a:xfrm>
            <a:off x="6522000" y="3077550"/>
            <a:ext cx="7072800" cy="3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lang="en-US" sz="20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Al momento de comprar en el supermercado, las personas se enfrentan a etiquetas con mucha información difícil de interpretar. Comparar productos similares requiere tiempo y paciencia, lo que hace que la mayoría termine eligiendo en base al precio, promociones o a lo atractivo del envase, más que por el valor nutricional real</a:t>
            </a:r>
            <a:endParaRPr b="0" i="0" sz="2000" u="none" cap="none" strike="noStrike"/>
          </a:p>
        </p:txBody>
      </p:sp>
      <p:pic>
        <p:nvPicPr>
          <p:cNvPr descr="http://www.duoc.cl/normasgraficas/normasgraficas/marca-duoc/6logo-fondo-transparente/fondo-transparente.png" id="77" name="Google Shape;77;g3857a9d61a1_0_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61100" y="125750"/>
            <a:ext cx="3148325" cy="6833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F8F5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857a9d61a1_0_225"/>
          <p:cNvSpPr/>
          <p:nvPr/>
        </p:nvSpPr>
        <p:spPr>
          <a:xfrm>
            <a:off x="6280190" y="779264"/>
            <a:ext cx="75564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lang="en-US" sz="3550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Descripción del Proyecto</a:t>
            </a:r>
            <a:endParaRPr b="0" i="0" sz="3550" u="none" cap="none" strike="noStrike"/>
          </a:p>
        </p:txBody>
      </p:sp>
      <p:sp>
        <p:nvSpPr>
          <p:cNvPr id="83" name="Google Shape;83;g3857a9d61a1_0_225"/>
          <p:cNvSpPr/>
          <p:nvPr/>
        </p:nvSpPr>
        <p:spPr>
          <a:xfrm>
            <a:off x="6280200" y="2168385"/>
            <a:ext cx="7556400" cy="5359500"/>
          </a:xfrm>
          <a:prstGeom prst="roundRect">
            <a:avLst>
              <a:gd fmla="val 1346" name="adj"/>
            </a:avLst>
          </a:prstGeom>
          <a:solidFill>
            <a:srgbClr val="F9F8F5"/>
          </a:solidFill>
          <a:ln cap="flat" cmpd="sng" w="30475">
            <a:solidFill>
              <a:srgbClr val="D3D1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g3857a9d61a1_0_225"/>
          <p:cNvSpPr/>
          <p:nvPr/>
        </p:nvSpPr>
        <p:spPr>
          <a:xfrm>
            <a:off x="6280200" y="2168385"/>
            <a:ext cx="121800" cy="5359500"/>
          </a:xfrm>
          <a:prstGeom prst="roundRect">
            <a:avLst>
              <a:gd fmla="val 27907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g3857a9d61a1_0_225"/>
          <p:cNvSpPr/>
          <p:nvPr/>
        </p:nvSpPr>
        <p:spPr>
          <a:xfrm>
            <a:off x="6659404" y="2425660"/>
            <a:ext cx="61407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650"/>
              <a:buFont typeface="DM Sans Medium"/>
              <a:buNone/>
            </a:pPr>
            <a:r>
              <a:rPr lang="en-US" sz="2650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Propuesta de Solución</a:t>
            </a:r>
            <a:endParaRPr b="0" i="0" sz="2650" u="none" cap="none" strike="noStrike"/>
          </a:p>
        </p:txBody>
      </p:sp>
      <p:sp>
        <p:nvSpPr>
          <p:cNvPr id="86" name="Google Shape;86;g3857a9d61a1_0_225"/>
          <p:cNvSpPr/>
          <p:nvPr/>
        </p:nvSpPr>
        <p:spPr>
          <a:xfrm>
            <a:off x="6522000" y="3077550"/>
            <a:ext cx="7072800" cy="3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lang="en-US" sz="20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Con OptiMeal proponemos una app móvil que escanee las etiquetas de los productos con la cámara del celular, </a:t>
            </a:r>
            <a:r>
              <a:rPr lang="en-US" sz="20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intérprete</a:t>
            </a:r>
            <a:r>
              <a:rPr lang="en-US" sz="20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de inmediato la información nutricional y entregue un ranking claro con las mejores alternativas dentro de la misma categoría. Así, los usuarios podrán tomar decisiones rápidas y más saludables sin complicarse leyendo etiquetas</a:t>
            </a:r>
            <a:endParaRPr b="0" i="0" sz="2000" u="none" cap="none" strike="noStrike"/>
          </a:p>
        </p:txBody>
      </p:sp>
      <p:pic>
        <p:nvPicPr>
          <p:cNvPr descr="preencoded.png" id="87" name="Google Shape;87;g3857a9d61a1_0_2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775"/>
            <a:ext cx="5486400" cy="8231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www.duoc.cl/normasgraficas/normasgraficas/marca-duoc/6logo-fondo-transparente/fondo-transparente.png" id="88" name="Google Shape;88;g3857a9d61a1_0_2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19725" y="95900"/>
            <a:ext cx="3148325" cy="6833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01013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3" name="Google Shape;93;g3857a9d61a1_0_10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g3857a9d61a1_0_106"/>
          <p:cNvSpPr/>
          <p:nvPr/>
        </p:nvSpPr>
        <p:spPr>
          <a:xfrm>
            <a:off x="6280190" y="1160621"/>
            <a:ext cx="70575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0" i="0" lang="en-US" sz="3550" u="none" cap="none" strike="noStrike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Nuestros Objetivos con OptiMeal</a:t>
            </a:r>
            <a:endParaRPr b="0" i="0" sz="3550" u="none" cap="none" strike="noStrike"/>
          </a:p>
        </p:txBody>
      </p:sp>
      <p:sp>
        <p:nvSpPr>
          <p:cNvPr id="95" name="Google Shape;95;g3857a9d61a1_0_106"/>
          <p:cNvSpPr/>
          <p:nvPr/>
        </p:nvSpPr>
        <p:spPr>
          <a:xfrm>
            <a:off x="6995160" y="2157984"/>
            <a:ext cx="34023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50"/>
              <a:buFont typeface="DM Sans Medium"/>
              <a:buNone/>
            </a:pPr>
            <a:r>
              <a:rPr lang="en-US" sz="2650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Objetivo Genera</a:t>
            </a:r>
            <a:r>
              <a:rPr b="0" i="0" lang="en-US" sz="2650" u="none" cap="none" strike="noStrike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l</a:t>
            </a:r>
            <a:endParaRPr b="0" i="0" sz="2650" u="none" cap="none" strike="noStrike"/>
          </a:p>
        </p:txBody>
      </p:sp>
      <p:sp>
        <p:nvSpPr>
          <p:cNvPr id="96" name="Google Shape;96;g3857a9d61a1_0_106"/>
          <p:cNvSpPr/>
          <p:nvPr/>
        </p:nvSpPr>
        <p:spPr>
          <a:xfrm>
            <a:off x="6995160" y="2724912"/>
            <a:ext cx="6819300" cy="47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Inter"/>
              <a:buChar char="●"/>
            </a:pPr>
            <a:r>
              <a:rPr lang="en-US" sz="2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Crear una aplicación móvil que ayude a las personas a escanear productos en el supermercado, entender fácilmente su información nutricional y recibir recomendaciones más saludables. La idea es apoyar a quienes quieren elegir mejor y cuidar sus hábitos de alimentación sin perder tiempo comparan</a:t>
            </a:r>
            <a:r>
              <a:rPr lang="en-US" sz="2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</a:t>
            </a:r>
            <a:r>
              <a:rPr lang="en-US" sz="2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 etiquetas</a:t>
            </a:r>
            <a:endParaRPr sz="2000">
              <a:solidFill>
                <a:srgbClr val="CCCCC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50"/>
              <a:buFont typeface="Inter"/>
              <a:buNone/>
            </a:pPr>
            <a:r>
              <a:t/>
            </a:r>
            <a:endParaRPr sz="1750">
              <a:solidFill>
                <a:srgbClr val="CCCCC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descr="http://www.duoc.cl/normasgraficas/normasgraficas/marca-duoc/6logo-fondo-transparente/fondo-transparente.png" id="97" name="Google Shape;97;g3857a9d61a1_0_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8075" y="125750"/>
            <a:ext cx="3148325" cy="6833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01013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857a9d61a1_0_193"/>
          <p:cNvSpPr/>
          <p:nvPr/>
        </p:nvSpPr>
        <p:spPr>
          <a:xfrm>
            <a:off x="6280190" y="1160621"/>
            <a:ext cx="70575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0" i="0" lang="en-US" sz="3550" u="none" cap="none" strike="noStrike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Nuestros Objetivos con OptiMeal</a:t>
            </a:r>
            <a:endParaRPr b="0" i="0" sz="3550" u="none" cap="none" strike="noStrike"/>
          </a:p>
        </p:txBody>
      </p:sp>
      <p:sp>
        <p:nvSpPr>
          <p:cNvPr id="103" name="Google Shape;103;g3857a9d61a1_0_193"/>
          <p:cNvSpPr/>
          <p:nvPr/>
        </p:nvSpPr>
        <p:spPr>
          <a:xfrm>
            <a:off x="6991206" y="2162099"/>
            <a:ext cx="34608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50"/>
              <a:buFont typeface="DM Sans Medium"/>
              <a:buNone/>
            </a:pPr>
            <a:r>
              <a:rPr b="0" i="0" lang="en-US" sz="2650" u="none" cap="none" strike="noStrike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Objetivos Específicos</a:t>
            </a:r>
            <a:endParaRPr b="0" i="0" sz="2650" u="none" cap="none" strike="noStrike"/>
          </a:p>
        </p:txBody>
      </p:sp>
      <p:sp>
        <p:nvSpPr>
          <p:cNvPr id="104" name="Google Shape;104;g3857a9d61a1_0_193"/>
          <p:cNvSpPr/>
          <p:nvPr/>
        </p:nvSpPr>
        <p:spPr>
          <a:xfrm>
            <a:off x="6991206" y="2723478"/>
            <a:ext cx="68193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58775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Inter"/>
              <a:buChar char="•"/>
            </a:pPr>
            <a:r>
              <a:rPr lang="en-US" sz="2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Permitir que el usuario escanee un producto con la cámara de su celular</a:t>
            </a:r>
            <a:endParaRPr b="0" i="0" sz="2000" u="none" cap="none" strike="noStrike"/>
          </a:p>
        </p:txBody>
      </p:sp>
      <p:sp>
        <p:nvSpPr>
          <p:cNvPr id="105" name="Google Shape;105;g3857a9d61a1_0_193"/>
          <p:cNvSpPr/>
          <p:nvPr/>
        </p:nvSpPr>
        <p:spPr>
          <a:xfrm>
            <a:off x="6991206" y="3659954"/>
            <a:ext cx="68193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58775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Inter"/>
              <a:buChar char="•"/>
            </a:pPr>
            <a:r>
              <a:rPr lang="en-US" sz="2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Mostrar de forma clara los datos nutricionales más importantes</a:t>
            </a:r>
            <a:endParaRPr b="0" i="0" sz="2000" u="none" cap="none" strike="noStrike"/>
          </a:p>
        </p:txBody>
      </p:sp>
      <p:sp>
        <p:nvSpPr>
          <p:cNvPr id="106" name="Google Shape;106;g3857a9d61a1_0_193"/>
          <p:cNvSpPr/>
          <p:nvPr/>
        </p:nvSpPr>
        <p:spPr>
          <a:xfrm>
            <a:off x="6991200" y="4596422"/>
            <a:ext cx="6819300" cy="12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58775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Inter"/>
              <a:buChar char="•"/>
            </a:pPr>
            <a:r>
              <a:rPr lang="en-US" sz="2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Comparar los productos y ordenar las opciones en un ranking desde la más saludable hasta la menos conveniente</a:t>
            </a:r>
            <a:endParaRPr b="0" i="0" sz="2000" u="none" cap="none" strike="noStrike"/>
          </a:p>
        </p:txBody>
      </p:sp>
      <p:sp>
        <p:nvSpPr>
          <p:cNvPr id="107" name="Google Shape;107;g3857a9d61a1_0_193"/>
          <p:cNvSpPr/>
          <p:nvPr/>
        </p:nvSpPr>
        <p:spPr>
          <a:xfrm>
            <a:off x="6991200" y="6044694"/>
            <a:ext cx="6819300" cy="15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58775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Inter"/>
              <a:buChar char="•"/>
            </a:pPr>
            <a:r>
              <a:rPr lang="en-US" sz="2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Probar la aplicación en situaciones reales de compra para asegurar que funcione de manera simple y rápida</a:t>
            </a:r>
            <a:endParaRPr b="0" i="0" sz="2000" u="none" cap="none" strike="noStrike"/>
          </a:p>
        </p:txBody>
      </p:sp>
      <p:pic>
        <p:nvPicPr>
          <p:cNvPr descr="preencoded.png" id="108" name="Google Shape;108;g3857a9d61a1_0_1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www.duoc.cl/normasgraficas/normasgraficas/marca-duoc/6logo-fondo-transparente/fondo-transparente.png" id="109" name="Google Shape;109;g3857a9d61a1_0_1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8075" y="125750"/>
            <a:ext cx="3148325" cy="6833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F8F5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g3859340d8e6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440575"/>
            <a:ext cx="14478000" cy="6757858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3859340d8e6_0_4"/>
          <p:cNvSpPr/>
          <p:nvPr/>
        </p:nvSpPr>
        <p:spPr>
          <a:xfrm>
            <a:off x="5635099" y="95900"/>
            <a:ext cx="30114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lang="en-US" sz="3550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Carta Gantt</a:t>
            </a:r>
            <a:endParaRPr b="0" i="0" sz="3550" u="none" cap="none" strike="noStrike"/>
          </a:p>
        </p:txBody>
      </p:sp>
      <p:pic>
        <p:nvPicPr>
          <p:cNvPr descr="http://www.duoc.cl/normasgraficas/normasgraficas/marca-duoc/6logo-fondo-transparente/fondo-transparente.png" id="116" name="Google Shape;116;g3859340d8e6_0_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19725" y="95900"/>
            <a:ext cx="3148325" cy="6833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2025-09-02T23:56:43Z</dcterms:created>
</cp:coreProperties>
</file>